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70" r:id="rId4"/>
    <p:sldId id="258" r:id="rId5"/>
    <p:sldId id="266" r:id="rId6"/>
    <p:sldId id="269" r:id="rId7"/>
    <p:sldId id="267"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26"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de-DE"/>
              <a:t>Mastertitelformat bearbeiten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6FB72F2-426A-43FD-821B-AA87FFDEFB89}" type="datetimeFigureOut">
              <a:rPr lang="de-DE" smtClean="0"/>
              <a:t>02.04.2020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4CAD9EC-8351-4891-8B4D-4496D55E44ED}"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803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B72F2-426A-43FD-821B-AA87FFDEFB89}" type="datetimeFigureOut">
              <a:rPr lang="de-DE" smtClean="0"/>
              <a:t>02.04.2020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443244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B72F2-426A-43FD-821B-AA87FFDEFB89}" type="datetimeFigureOut">
              <a:rPr lang="de-DE" smtClean="0"/>
              <a:t>02.04.2020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171292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F6FB72F2-426A-43FD-821B-AA87FFDEFB89}" type="datetimeFigureOut">
              <a:rPr lang="de-DE" smtClean="0"/>
              <a:t>02.04.2020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3283942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de-DE"/>
              <a:t>Mastertitelformat bearbeiten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F6FB72F2-426A-43FD-821B-AA87FFDEFB89}" type="datetimeFigureOut">
              <a:rPr lang="de-DE" smtClean="0"/>
              <a:t>02.04.2020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4CAD9EC-8351-4891-8B4D-4496D55E44ED}" type="slidenum">
              <a:rPr lang="de-DE" smtClean="0"/>
              <a:t>‹Nr.›</a:t>
            </a:fld>
            <a:endParaRPr lang="de-DE"/>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77015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F6FB72F2-426A-43FD-821B-AA87FFDEFB89}" type="datetimeFigureOut">
              <a:rPr lang="de-DE" smtClean="0"/>
              <a:t>02.04.2020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366848466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de-DE"/>
              <a:t>Mastertitelformat bearbeiten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09728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217920" y="2582334"/>
            <a:ext cx="4937760" cy="33782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F6FB72F2-426A-43FD-821B-AA87FFDEFB89}" type="datetimeFigureOut">
              <a:rPr lang="de-DE" smtClean="0"/>
              <a:t>02.04.2020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22914941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6FB72F2-426A-43FD-821B-AA87FFDEFB89}" type="datetimeFigureOut">
              <a:rPr lang="de-DE" smtClean="0"/>
              <a:t>02.04.2020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3425182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6FB72F2-426A-43FD-821B-AA87FFDEFB89}" type="datetimeFigureOut">
              <a:rPr lang="de-DE" smtClean="0"/>
              <a:t>02.04.2020</a:t>
            </a:fld>
            <a:endParaRPr lang="de-DE"/>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de-DE"/>
          </a:p>
        </p:txBody>
      </p:sp>
      <p:sp>
        <p:nvSpPr>
          <p:cNvPr id="9" name="Slide Number Placeholder 8"/>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316355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de-DE"/>
              <a:t>Mastertitelformat bearbeiten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6FB72F2-426A-43FD-821B-AA87FFDEFB89}" type="datetimeFigureOut">
              <a:rPr lang="de-DE" smtClean="0"/>
              <a:t>02.04.2020</a:t>
            </a:fld>
            <a:endParaRPr lang="de-DE"/>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de-DE"/>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4CAD9EC-8351-4891-8B4D-4496D55E44ED}" type="slidenum">
              <a:rPr lang="de-DE" smtClean="0"/>
              <a:t>‹Nr.›</a:t>
            </a:fld>
            <a:endParaRPr lang="de-DE"/>
          </a:p>
        </p:txBody>
      </p:sp>
    </p:spTree>
    <p:extLst>
      <p:ext uri="{BB962C8B-B14F-4D97-AF65-F5344CB8AC3E}">
        <p14:creationId xmlns:p14="http://schemas.microsoft.com/office/powerpoint/2010/main" val="16694667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de-DE"/>
              <a:t>Mastertitelformat bearbeiten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F6FB72F2-426A-43FD-821B-AA87FFDEFB89}" type="datetimeFigureOut">
              <a:rPr lang="de-DE" smtClean="0"/>
              <a:t>02.04.2020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4CAD9EC-8351-4891-8B4D-4496D55E44ED}" type="slidenum">
              <a:rPr lang="de-DE" smtClean="0"/>
              <a:t>‹Nr.›</a:t>
            </a:fld>
            <a:endParaRPr lang="de-DE"/>
          </a:p>
        </p:txBody>
      </p:sp>
    </p:spTree>
    <p:extLst>
      <p:ext uri="{BB962C8B-B14F-4D97-AF65-F5344CB8AC3E}">
        <p14:creationId xmlns:p14="http://schemas.microsoft.com/office/powerpoint/2010/main" val="3766136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de-DE"/>
              <a:t>Mastertitelformat bearbeiten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6FB72F2-426A-43FD-821B-AA87FFDEFB89}" type="datetimeFigureOut">
              <a:rPr lang="de-DE" smtClean="0"/>
              <a:t>02.04.2020</a:t>
            </a:fld>
            <a:endParaRPr lang="de-DE"/>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de-DE"/>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4CAD9EC-8351-4891-8B4D-4496D55E44ED}" type="slidenum">
              <a:rPr lang="de-DE" smtClean="0"/>
              <a:t>‹Nr.›</a:t>
            </a:fld>
            <a:endParaRPr lang="de-DE"/>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2011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8585E7-7E4F-4661-9C93-B1D5070C160E}"/>
              </a:ext>
            </a:extLst>
          </p:cNvPr>
          <p:cNvSpPr>
            <a:spLocks noGrp="1"/>
          </p:cNvSpPr>
          <p:nvPr>
            <p:ph type="ctrTitle"/>
          </p:nvPr>
        </p:nvSpPr>
        <p:spPr>
          <a:xfrm>
            <a:off x="4348952" y="1570271"/>
            <a:ext cx="7172487" cy="4127204"/>
          </a:xfrm>
        </p:spPr>
        <p:txBody>
          <a:bodyPr anchor="ctr">
            <a:normAutofit/>
          </a:bodyPr>
          <a:lstStyle/>
          <a:p>
            <a:pPr algn="ctr"/>
            <a:r>
              <a:rPr lang="de-DE" sz="4000" dirty="0">
                <a:solidFill>
                  <a:schemeClr val="tx1"/>
                </a:solidFill>
              </a:rPr>
              <a:t>Ein Fach, das dir die Welt erschließt:</a:t>
            </a:r>
            <a:br>
              <a:rPr lang="de-DE" sz="4000" dirty="0">
                <a:solidFill>
                  <a:schemeClr val="tx1"/>
                </a:solidFill>
              </a:rPr>
            </a:br>
            <a:br>
              <a:rPr lang="de-DE" sz="4000" dirty="0">
                <a:solidFill>
                  <a:schemeClr val="tx1"/>
                </a:solidFill>
              </a:rPr>
            </a:br>
            <a:r>
              <a:rPr lang="de-DE" sz="6600" b="1" u="sng" dirty="0">
                <a:solidFill>
                  <a:schemeClr val="tx2"/>
                </a:solidFill>
              </a:rPr>
              <a:t>Sozialwissenschaften</a:t>
            </a:r>
            <a:br>
              <a:rPr lang="de-DE" sz="4000" b="1" u="sng" dirty="0">
                <a:solidFill>
                  <a:schemeClr val="tx1"/>
                </a:solidFill>
              </a:rPr>
            </a:br>
            <a:endParaRPr lang="de-DE" sz="4000" b="1" u="sng" dirty="0">
              <a:solidFill>
                <a:schemeClr val="tx2"/>
              </a:solidFill>
            </a:endParaRP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fik 4" descr="Ein Bild, das farbig, haltend, Vogel, Essen enthält.&#10;&#10;Automatisch generierte Beschreibung">
            <a:extLst>
              <a:ext uri="{FF2B5EF4-FFF2-40B4-BE49-F238E27FC236}">
                <a16:creationId xmlns:a16="http://schemas.microsoft.com/office/drawing/2014/main" id="{FB037245-EC37-44D2-B587-1C2414E5C5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79" y="2188992"/>
            <a:ext cx="3491375" cy="1955170"/>
          </a:xfrm>
          <a:prstGeom prst="rect">
            <a:avLst/>
          </a:prstGeom>
        </p:spPr>
      </p:pic>
    </p:spTree>
    <p:extLst>
      <p:ext uri="{BB962C8B-B14F-4D97-AF65-F5344CB8AC3E}">
        <p14:creationId xmlns:p14="http://schemas.microsoft.com/office/powerpoint/2010/main" val="42636575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B8585E7-7E4F-4661-9C93-B1D5070C160E}"/>
              </a:ext>
            </a:extLst>
          </p:cNvPr>
          <p:cNvSpPr>
            <a:spLocks noGrp="1"/>
          </p:cNvSpPr>
          <p:nvPr>
            <p:ph type="ctrTitle"/>
          </p:nvPr>
        </p:nvSpPr>
        <p:spPr>
          <a:xfrm>
            <a:off x="4348952" y="643467"/>
            <a:ext cx="7172487" cy="5054008"/>
          </a:xfrm>
        </p:spPr>
        <p:txBody>
          <a:bodyPr anchor="ctr">
            <a:normAutofit/>
          </a:bodyPr>
          <a:lstStyle/>
          <a:p>
            <a:pPr algn="ctr"/>
            <a:r>
              <a:rPr lang="de-DE" sz="6600" b="1" u="sng" dirty="0">
                <a:solidFill>
                  <a:schemeClr val="tx2"/>
                </a:solidFill>
              </a:rPr>
              <a:t>Sozialwissenschaften</a:t>
            </a:r>
            <a:br>
              <a:rPr lang="de-DE" sz="6600" b="1" u="sng" dirty="0">
                <a:solidFill>
                  <a:schemeClr val="tx2"/>
                </a:solidFill>
              </a:rPr>
            </a:br>
            <a:br>
              <a:rPr lang="de-DE" sz="6600" dirty="0">
                <a:solidFill>
                  <a:schemeClr val="tx2"/>
                </a:solidFill>
              </a:rPr>
            </a:br>
            <a:r>
              <a:rPr lang="de-DE" sz="4000" dirty="0">
                <a:solidFill>
                  <a:schemeClr val="tx2"/>
                </a:solidFill>
              </a:rPr>
              <a:t>Ein Fach,</a:t>
            </a:r>
            <a:br>
              <a:rPr lang="de-DE" sz="4000" dirty="0">
                <a:solidFill>
                  <a:schemeClr val="tx2"/>
                </a:solidFill>
              </a:rPr>
            </a:br>
            <a:r>
              <a:rPr lang="de-DE" sz="4000" dirty="0">
                <a:solidFill>
                  <a:schemeClr val="tx2"/>
                </a:solidFill>
              </a:rPr>
              <a:t>das dir die Welt erschließt!</a:t>
            </a:r>
          </a:p>
        </p:txBody>
      </p:sp>
      <p:cxnSp>
        <p:nvCxnSpPr>
          <p:cNvPr id="10" name="Straight Connector 9">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fik 4" descr="Ein Bild, das farbig, haltend, Vogel, Essen enthält.&#10;&#10;Automatisch generierte Beschreibung">
            <a:extLst>
              <a:ext uri="{FF2B5EF4-FFF2-40B4-BE49-F238E27FC236}">
                <a16:creationId xmlns:a16="http://schemas.microsoft.com/office/drawing/2014/main" id="{2AC5531E-ACA5-4504-8EB6-7CAE1748B0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39" y="2329294"/>
            <a:ext cx="3648936" cy="2043404"/>
          </a:xfrm>
          <a:prstGeom prst="rect">
            <a:avLst/>
          </a:prstGeom>
        </p:spPr>
      </p:pic>
    </p:spTree>
    <p:extLst>
      <p:ext uri="{BB962C8B-B14F-4D97-AF65-F5344CB8AC3E}">
        <p14:creationId xmlns:p14="http://schemas.microsoft.com/office/powerpoint/2010/main" val="154763931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0CDDB12-F1ED-4425-BA70-0D28BF4E8EC2}"/>
              </a:ext>
            </a:extLst>
          </p:cNvPr>
          <p:cNvSpPr>
            <a:spLocks noGrp="1"/>
          </p:cNvSpPr>
          <p:nvPr>
            <p:ph idx="1"/>
          </p:nvPr>
        </p:nvSpPr>
        <p:spPr>
          <a:xfrm>
            <a:off x="4351019" y="643466"/>
            <a:ext cx="7594904" cy="5225628"/>
          </a:xfrm>
        </p:spPr>
        <p:txBody>
          <a:bodyPr anchor="ctr">
            <a:normAutofit/>
          </a:bodyPr>
          <a:lstStyle/>
          <a:p>
            <a:pPr algn="ctr"/>
            <a:r>
              <a:rPr lang="de-DE" dirty="0"/>
              <a:t>Das Fach </a:t>
            </a:r>
            <a:r>
              <a:rPr lang="de-DE" b="1" dirty="0"/>
              <a:t>Sozialwissenschaften</a:t>
            </a:r>
            <a:r>
              <a:rPr lang="de-DE" dirty="0"/>
              <a:t> ist die Fortführung </a:t>
            </a:r>
          </a:p>
          <a:p>
            <a:pPr algn="ctr"/>
            <a:r>
              <a:rPr lang="de-DE" dirty="0"/>
              <a:t>des Faches </a:t>
            </a:r>
            <a:r>
              <a:rPr lang="de-DE" b="1" dirty="0"/>
              <a:t>Politik</a:t>
            </a:r>
            <a:r>
              <a:rPr lang="de-DE" dirty="0"/>
              <a:t> aus der Sekundarstufe I.</a:t>
            </a:r>
          </a:p>
          <a:p>
            <a:pPr algn="ctr"/>
            <a:endParaRPr lang="de-DE" dirty="0"/>
          </a:p>
          <a:p>
            <a:pPr algn="ctr"/>
            <a:r>
              <a:rPr lang="de-DE" dirty="0"/>
              <a:t>Es umfasst folgende Bereiche bzw. Dimensionen:</a:t>
            </a:r>
          </a:p>
          <a:p>
            <a:pPr algn="ctr"/>
            <a:r>
              <a:rPr lang="de-DE" b="1" dirty="0"/>
              <a:t>Politik</a:t>
            </a:r>
          </a:p>
          <a:p>
            <a:pPr algn="ctr"/>
            <a:r>
              <a:rPr lang="de-DE" b="1" dirty="0"/>
              <a:t>Wirtschaft</a:t>
            </a:r>
          </a:p>
          <a:p>
            <a:pPr algn="ctr"/>
            <a:r>
              <a:rPr lang="de-DE" b="1" dirty="0"/>
              <a:t>Gesellschaft / soziale Gruppen</a:t>
            </a:r>
          </a:p>
          <a:p>
            <a:endParaRPr lang="de-DE" dirty="0"/>
          </a:p>
          <a:p>
            <a:pPr algn="ctr"/>
            <a:r>
              <a:rPr lang="de-DE" dirty="0"/>
              <a:t>Mit Themen aus diesen Bereichen hast du dich schon in den </a:t>
            </a:r>
          </a:p>
          <a:p>
            <a:pPr algn="ctr"/>
            <a:r>
              <a:rPr lang="de-DE" dirty="0"/>
              <a:t>Jahrgangsstufen 5, 7 und 9 befasst.</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fik 6">
            <a:extLst>
              <a:ext uri="{FF2B5EF4-FFF2-40B4-BE49-F238E27FC236}">
                <a16:creationId xmlns:a16="http://schemas.microsoft.com/office/drawing/2014/main" id="{039ABD82-A999-4C68-B49A-E6E8345DD0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57" y="1570271"/>
            <a:ext cx="3200400" cy="3200400"/>
          </a:xfrm>
          <a:prstGeom prst="rect">
            <a:avLst/>
          </a:prstGeom>
        </p:spPr>
      </p:pic>
    </p:spTree>
    <p:extLst>
      <p:ext uri="{BB962C8B-B14F-4D97-AF65-F5344CB8AC3E}">
        <p14:creationId xmlns:p14="http://schemas.microsoft.com/office/powerpoint/2010/main" val="337629445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188441" y="1636162"/>
            <a:ext cx="7784982" cy="3064468"/>
          </a:xfrm>
        </p:spPr>
        <p:txBody>
          <a:bodyPr anchor="ctr">
            <a:normAutofit/>
          </a:bodyPr>
          <a:lstStyle/>
          <a:p>
            <a:pPr marL="0" indent="0" algn="ctr">
              <a:buNone/>
            </a:pPr>
            <a:r>
              <a:rPr lang="de-DE" sz="3200" b="1" u="sng" dirty="0"/>
              <a:t>Themen und Inhalte der EF</a:t>
            </a:r>
            <a:endParaRPr lang="de-DE" sz="3200"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Grafik 8">
            <a:extLst>
              <a:ext uri="{FF2B5EF4-FFF2-40B4-BE49-F238E27FC236}">
                <a16:creationId xmlns:a16="http://schemas.microsoft.com/office/drawing/2014/main" id="{5B973742-AB31-4516-8C3C-44A888EC2B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91" y="2269228"/>
            <a:ext cx="3472780" cy="1808972"/>
          </a:xfrm>
          <a:prstGeom prst="rect">
            <a:avLst/>
          </a:prstGeom>
        </p:spPr>
      </p:pic>
    </p:spTree>
    <p:extLst>
      <p:ext uri="{BB962C8B-B14F-4D97-AF65-F5344CB8AC3E}">
        <p14:creationId xmlns:p14="http://schemas.microsoft.com/office/powerpoint/2010/main" val="169658957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297522" y="794772"/>
            <a:ext cx="6895973" cy="2360645"/>
          </a:xfrm>
        </p:spPr>
        <p:txBody>
          <a:bodyPr anchor="ctr">
            <a:normAutofit fontScale="92500" lnSpcReduction="20000"/>
          </a:bodyPr>
          <a:lstStyle/>
          <a:p>
            <a:pPr algn="ctr"/>
            <a:r>
              <a:rPr lang="de-DE" b="1" u="sng" dirty="0"/>
              <a:t>Individuum und Gesellschaft</a:t>
            </a:r>
          </a:p>
          <a:p>
            <a:pPr algn="ctr"/>
            <a:endParaRPr lang="de-DE" b="1" dirty="0"/>
          </a:p>
          <a:p>
            <a:pPr marL="0" indent="0" algn="ctr">
              <a:buNone/>
            </a:pPr>
            <a:r>
              <a:rPr lang="de-DE" dirty="0"/>
              <a:t>Wie soll meine Zukunft aussehen?</a:t>
            </a:r>
          </a:p>
          <a:p>
            <a:pPr marL="0" indent="0" algn="ctr">
              <a:buNone/>
            </a:pPr>
            <a:r>
              <a:rPr lang="de-DE" dirty="0"/>
              <a:t>Inwieweit prägt die Gesellschaft mein Leben?</a:t>
            </a:r>
          </a:p>
          <a:p>
            <a:pPr marL="0" indent="0">
              <a:buNone/>
            </a:pPr>
            <a:endParaRPr lang="de-DE" dirty="0"/>
          </a:p>
          <a:p>
            <a:pPr marL="0" indent="0">
              <a:buNone/>
            </a:pPr>
            <a:r>
              <a:rPr lang="de-DE" b="1" dirty="0"/>
              <a:t> </a:t>
            </a:r>
            <a:endParaRPr lang="de-DE"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fik 4" descr="Ein Bild, das Schild enthält.&#10;&#10;Automatisch generierte Beschreibung">
            <a:extLst>
              <a:ext uri="{FF2B5EF4-FFF2-40B4-BE49-F238E27FC236}">
                <a16:creationId xmlns:a16="http://schemas.microsoft.com/office/drawing/2014/main" id="{1AB27FF4-0229-4FB0-A42E-CFE00B314B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393" y="890708"/>
            <a:ext cx="3044443" cy="1359126"/>
          </a:xfrm>
          <a:prstGeom prst="rect">
            <a:avLst/>
          </a:prstGeom>
        </p:spPr>
      </p:pic>
      <p:pic>
        <p:nvPicPr>
          <p:cNvPr id="11" name="Grafik 10" descr="Ein Bild, das drinnen, Gebäude, Tisch, Zähler enthält.&#10;&#10;Automatisch generierte Beschreibung">
            <a:extLst>
              <a:ext uri="{FF2B5EF4-FFF2-40B4-BE49-F238E27FC236}">
                <a16:creationId xmlns:a16="http://schemas.microsoft.com/office/drawing/2014/main" id="{65BA05E1-4182-4FDC-8CAE-D31CE9947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43" y="3321409"/>
            <a:ext cx="3582943" cy="2006448"/>
          </a:xfrm>
          <a:prstGeom prst="rect">
            <a:avLst/>
          </a:prstGeom>
        </p:spPr>
      </p:pic>
      <p:sp>
        <p:nvSpPr>
          <p:cNvPr id="9" name="Rechteck 8">
            <a:extLst>
              <a:ext uri="{FF2B5EF4-FFF2-40B4-BE49-F238E27FC236}">
                <a16:creationId xmlns:a16="http://schemas.microsoft.com/office/drawing/2014/main" id="{ECA68AA0-13DF-479F-AA75-582C4165DF82}"/>
              </a:ext>
            </a:extLst>
          </p:cNvPr>
          <p:cNvSpPr/>
          <p:nvPr/>
        </p:nvSpPr>
        <p:spPr>
          <a:xfrm>
            <a:off x="4841122" y="3170471"/>
            <a:ext cx="6096000" cy="2308324"/>
          </a:xfrm>
          <a:prstGeom prst="rect">
            <a:avLst/>
          </a:prstGeom>
        </p:spPr>
        <p:txBody>
          <a:bodyPr>
            <a:spAutoFit/>
          </a:bodyPr>
          <a:lstStyle/>
          <a:p>
            <a:pPr algn="ctr"/>
            <a:r>
              <a:rPr lang="de-DE" b="1" u="sng" dirty="0"/>
              <a:t>Politische Strukturen, Prozesse und Partizipationsmöglichkeiten</a:t>
            </a:r>
          </a:p>
          <a:p>
            <a:pPr algn="ctr"/>
            <a:endParaRPr lang="de-DE" b="1" dirty="0"/>
          </a:p>
          <a:p>
            <a:pPr algn="ctr"/>
            <a:r>
              <a:rPr lang="de-DE" dirty="0"/>
              <a:t>Warum wird die Demokratie als unverzichtbar angesehen?</a:t>
            </a:r>
          </a:p>
          <a:p>
            <a:pPr algn="ctr"/>
            <a:r>
              <a:rPr lang="de-DE" dirty="0"/>
              <a:t>Wie ist unser Staat organisiert?</a:t>
            </a:r>
          </a:p>
          <a:p>
            <a:pPr algn="ctr"/>
            <a:r>
              <a:rPr lang="de-DE" dirty="0"/>
              <a:t>Wie funktionieren Parteien?</a:t>
            </a:r>
          </a:p>
          <a:p>
            <a:pPr algn="ctr"/>
            <a:r>
              <a:rPr lang="de-DE" dirty="0"/>
              <a:t>Wie kann ich mich beteiligen?</a:t>
            </a:r>
          </a:p>
          <a:p>
            <a:pPr algn="ctr"/>
            <a:r>
              <a:rPr lang="de-DE" dirty="0"/>
              <a:t>Wie wehrhaft ist unsere Demokratie?</a:t>
            </a:r>
          </a:p>
        </p:txBody>
      </p:sp>
    </p:spTree>
    <p:extLst>
      <p:ext uri="{BB962C8B-B14F-4D97-AF65-F5344CB8AC3E}">
        <p14:creationId xmlns:p14="http://schemas.microsoft.com/office/powerpoint/2010/main" val="3808146878"/>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351018" y="1633990"/>
            <a:ext cx="7074786" cy="3023465"/>
          </a:xfrm>
        </p:spPr>
        <p:txBody>
          <a:bodyPr anchor="ctr">
            <a:normAutofit lnSpcReduction="10000"/>
          </a:bodyPr>
          <a:lstStyle/>
          <a:p>
            <a:endParaRPr lang="de-DE" b="1" dirty="0"/>
          </a:p>
          <a:p>
            <a:pPr algn="ctr"/>
            <a:r>
              <a:rPr lang="de-DE" b="1" u="sng" dirty="0"/>
              <a:t>Marktwirtschaftliche Ordnung</a:t>
            </a:r>
          </a:p>
          <a:p>
            <a:pPr algn="ctr"/>
            <a:endParaRPr lang="de-DE" b="1" dirty="0"/>
          </a:p>
          <a:p>
            <a:pPr marL="0" indent="0" algn="ctr">
              <a:buNone/>
            </a:pPr>
            <a:r>
              <a:rPr lang="de-DE" dirty="0"/>
              <a:t>Was heißt „wirtschaftlich handeln“?</a:t>
            </a:r>
          </a:p>
          <a:p>
            <a:pPr marL="0" indent="0" algn="ctr">
              <a:buNone/>
            </a:pPr>
            <a:r>
              <a:rPr lang="de-DE" dirty="0"/>
              <a:t>Sind Wirtschaft und Sozialstaat miteinander vereinbar?</a:t>
            </a:r>
          </a:p>
          <a:p>
            <a:pPr marL="0" indent="0" algn="ctr">
              <a:buNone/>
            </a:pPr>
            <a:r>
              <a:rPr lang="de-DE" dirty="0"/>
              <a:t>Arbeitgeber und Arbeitnehmer: miteinander oder gegeneinander?</a:t>
            </a:r>
          </a:p>
          <a:p>
            <a:pPr marL="0" indent="0" algn="ctr">
              <a:buNone/>
            </a:pPr>
            <a:r>
              <a:rPr lang="de-DE" dirty="0"/>
              <a:t>Steckt die Marktwirtschaft in der Krise?</a:t>
            </a:r>
          </a:p>
          <a:p>
            <a:pPr marL="0" indent="0">
              <a:buNone/>
            </a:pPr>
            <a:endParaRPr lang="de-DE" dirty="0"/>
          </a:p>
          <a:p>
            <a:endParaRPr lang="de-DE"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 3" descr="Ein Bild, das Zeichnung enthält.&#10;&#10;Automatisch generierte Beschreibung">
            <a:extLst>
              <a:ext uri="{FF2B5EF4-FFF2-40B4-BE49-F238E27FC236}">
                <a16:creationId xmlns:a16="http://schemas.microsoft.com/office/drawing/2014/main" id="{D4A41690-ABBE-47C6-9FDE-56BAE6C54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813" y="2192520"/>
            <a:ext cx="3699232" cy="2071570"/>
          </a:xfrm>
          <a:prstGeom prst="rect">
            <a:avLst/>
          </a:prstGeom>
        </p:spPr>
      </p:pic>
    </p:spTree>
    <p:extLst>
      <p:ext uri="{BB962C8B-B14F-4D97-AF65-F5344CB8AC3E}">
        <p14:creationId xmlns:p14="http://schemas.microsoft.com/office/powerpoint/2010/main" val="33813579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188441" y="1636162"/>
            <a:ext cx="7784982" cy="3064468"/>
          </a:xfrm>
        </p:spPr>
        <p:txBody>
          <a:bodyPr anchor="ctr">
            <a:normAutofit/>
          </a:bodyPr>
          <a:lstStyle/>
          <a:p>
            <a:pPr marL="0" indent="0" algn="ctr">
              <a:buNone/>
            </a:pPr>
            <a:r>
              <a:rPr lang="de-DE" sz="3200" b="1" u="sng" dirty="0"/>
              <a:t>Themen und Inhalte der Q1 und der Q2</a:t>
            </a:r>
            <a:endParaRPr lang="de-DE" sz="3200"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 3" descr="Ein Bild, das Uhr enthält.&#10;&#10;Automatisch generierte Beschreibung">
            <a:extLst>
              <a:ext uri="{FF2B5EF4-FFF2-40B4-BE49-F238E27FC236}">
                <a16:creationId xmlns:a16="http://schemas.microsoft.com/office/drawing/2014/main" id="{9B174FDA-BC44-4201-B1C3-BBC76DE9EA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577" y="2091479"/>
            <a:ext cx="3560940" cy="2171305"/>
          </a:xfrm>
          <a:prstGeom prst="rect">
            <a:avLst/>
          </a:prstGeom>
        </p:spPr>
      </p:pic>
    </p:spTree>
    <p:extLst>
      <p:ext uri="{BB962C8B-B14F-4D97-AF65-F5344CB8AC3E}">
        <p14:creationId xmlns:p14="http://schemas.microsoft.com/office/powerpoint/2010/main" val="197146312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339295" y="559491"/>
            <a:ext cx="7514333" cy="5438637"/>
          </a:xfrm>
        </p:spPr>
        <p:txBody>
          <a:bodyPr anchor="ctr">
            <a:normAutofit lnSpcReduction="10000"/>
          </a:bodyPr>
          <a:lstStyle/>
          <a:p>
            <a:endParaRPr lang="de-DE" b="1" dirty="0"/>
          </a:p>
          <a:p>
            <a:pPr marL="0" indent="0" algn="ctr">
              <a:buNone/>
            </a:pPr>
            <a:r>
              <a:rPr lang="de-DE" b="1" u="sng" dirty="0"/>
              <a:t>Wirtschaftspolitik</a:t>
            </a:r>
          </a:p>
          <a:p>
            <a:pPr marL="0" indent="0" algn="ctr">
              <a:buNone/>
            </a:pPr>
            <a:r>
              <a:rPr lang="de-DE" dirty="0"/>
              <a:t>Wirtschaftliche Hochs und Tiefs – das Problem der Konjunkturschwankungen</a:t>
            </a:r>
          </a:p>
          <a:p>
            <a:pPr marL="0" indent="0" algn="ctr">
              <a:buNone/>
            </a:pPr>
            <a:r>
              <a:rPr lang="de-DE" dirty="0"/>
              <a:t>Ziele der Wirtschaftspolitik – das „Magische Viereck / Sechseck“</a:t>
            </a:r>
          </a:p>
          <a:p>
            <a:pPr marL="0" indent="0" algn="ctr">
              <a:buNone/>
            </a:pPr>
            <a:r>
              <a:rPr lang="de-DE" dirty="0"/>
              <a:t>Wirtschaftspolitische Theorien – zum Verhältnis von Markt und Staat</a:t>
            </a:r>
          </a:p>
          <a:p>
            <a:pPr marL="0" indent="0" algn="ctr">
              <a:buNone/>
            </a:pPr>
            <a:r>
              <a:rPr lang="de-DE" dirty="0"/>
              <a:t>Der Euro – Wie stabil ist unsere Währung?</a:t>
            </a:r>
          </a:p>
          <a:p>
            <a:pPr marL="0" indent="0" algn="ctr">
              <a:buNone/>
            </a:pPr>
            <a:endParaRPr lang="de-DE" b="1" dirty="0"/>
          </a:p>
          <a:p>
            <a:pPr marL="0" indent="0" algn="ctr">
              <a:buNone/>
            </a:pPr>
            <a:r>
              <a:rPr lang="de-DE" b="1" u="sng" dirty="0"/>
              <a:t>Die Europäische Union</a:t>
            </a:r>
          </a:p>
          <a:p>
            <a:pPr marL="0" indent="0" algn="ctr">
              <a:buNone/>
            </a:pPr>
            <a:r>
              <a:rPr lang="de-DE" dirty="0"/>
              <a:t>Die Entwicklung der EU - Steht Europa am Scheideweg?</a:t>
            </a:r>
          </a:p>
          <a:p>
            <a:pPr marL="0" indent="0" algn="ctr">
              <a:buNone/>
            </a:pPr>
            <a:r>
              <a:rPr lang="de-DE" dirty="0"/>
              <a:t>Institutionen – Wer hat in Europa die Macht?</a:t>
            </a:r>
          </a:p>
          <a:p>
            <a:pPr marL="0" indent="0" algn="ctr">
              <a:buNone/>
            </a:pPr>
            <a:r>
              <a:rPr lang="de-DE" dirty="0"/>
              <a:t>Die Zukunft Europas – Modelle und Theorien</a:t>
            </a:r>
          </a:p>
          <a:p>
            <a:pPr marL="0" indent="0" algn="ctr">
              <a:buNone/>
            </a:pPr>
            <a:r>
              <a:rPr lang="de-DE" dirty="0"/>
              <a:t>aktuelle Probleme – Wohlstandsgefälle und Migration</a:t>
            </a:r>
          </a:p>
          <a:p>
            <a:pPr marL="0" indent="0">
              <a:buNone/>
            </a:pPr>
            <a:endParaRPr lang="de-DE" dirty="0"/>
          </a:p>
          <a:p>
            <a:endParaRPr lang="de-DE"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Grafik 3" descr="Ein Bild, das Zeichnung, Raum enthält.&#10;&#10;Automatisch generierte Beschreibung">
            <a:extLst>
              <a:ext uri="{FF2B5EF4-FFF2-40B4-BE49-F238E27FC236}">
                <a16:creationId xmlns:a16="http://schemas.microsoft.com/office/drawing/2014/main" id="{4A52076E-2570-4603-8E42-58A576444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776" y="3429000"/>
            <a:ext cx="3547677" cy="1993343"/>
          </a:xfrm>
          <a:prstGeom prst="rect">
            <a:avLst/>
          </a:prstGeom>
        </p:spPr>
      </p:pic>
      <p:pic>
        <p:nvPicPr>
          <p:cNvPr id="6" name="Grafik 5">
            <a:extLst>
              <a:ext uri="{FF2B5EF4-FFF2-40B4-BE49-F238E27FC236}">
                <a16:creationId xmlns:a16="http://schemas.microsoft.com/office/drawing/2014/main" id="{03D2D18E-ED45-4210-AB5F-0138432369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35" y="854680"/>
            <a:ext cx="3746290" cy="1826607"/>
          </a:xfrm>
          <a:prstGeom prst="rect">
            <a:avLst/>
          </a:prstGeom>
        </p:spPr>
      </p:pic>
    </p:spTree>
    <p:extLst>
      <p:ext uri="{BB962C8B-B14F-4D97-AF65-F5344CB8AC3E}">
        <p14:creationId xmlns:p14="http://schemas.microsoft.com/office/powerpoint/2010/main" val="3663929107"/>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202892" y="228599"/>
            <a:ext cx="7583634" cy="3429001"/>
          </a:xfrm>
        </p:spPr>
        <p:txBody>
          <a:bodyPr anchor="ctr">
            <a:normAutofit fontScale="92500" lnSpcReduction="20000"/>
          </a:bodyPr>
          <a:lstStyle/>
          <a:p>
            <a:endParaRPr lang="de-DE" b="1" dirty="0"/>
          </a:p>
          <a:p>
            <a:pPr marL="0" indent="0" algn="ctr">
              <a:buNone/>
            </a:pPr>
            <a:r>
              <a:rPr lang="de-DE" b="1" u="sng" dirty="0"/>
              <a:t>Soziale Ungleichheit, sozialer Wandel, soziale Sicherung</a:t>
            </a:r>
          </a:p>
          <a:p>
            <a:pPr marL="0" indent="0" algn="ctr">
              <a:buNone/>
            </a:pPr>
            <a:endParaRPr lang="de-DE" b="1" dirty="0"/>
          </a:p>
          <a:p>
            <a:pPr marL="0" indent="0" algn="ctr">
              <a:buNone/>
            </a:pPr>
            <a:r>
              <a:rPr lang="de-DE" dirty="0"/>
              <a:t>Wie sollen die Auswirkungen des sozialen Wandels gestaltet werden?</a:t>
            </a:r>
          </a:p>
          <a:p>
            <a:pPr marL="0" indent="0" algn="ctr">
              <a:buNone/>
            </a:pPr>
            <a:r>
              <a:rPr lang="de-DE" dirty="0"/>
              <a:t>Wie lassen sich die Unterschiede zwischen sozialen Gruppen erklären?</a:t>
            </a:r>
          </a:p>
          <a:p>
            <a:pPr marL="0" indent="0" algn="ctr">
              <a:buNone/>
            </a:pPr>
            <a:r>
              <a:rPr lang="de-DE" dirty="0"/>
              <a:t>Der Sozialstaat - Was ist Gerechtigkeit?</a:t>
            </a:r>
          </a:p>
          <a:p>
            <a:pPr marL="0" indent="0" algn="ctr">
              <a:buNone/>
            </a:pPr>
            <a:r>
              <a:rPr lang="de-DE" dirty="0"/>
              <a:t>Ungleiche Verteilung – die Schere zwischen Arm und Reich</a:t>
            </a:r>
          </a:p>
          <a:p>
            <a:pPr marL="0" indent="0">
              <a:buNone/>
            </a:pPr>
            <a:endParaRPr lang="de-DE" dirty="0"/>
          </a:p>
          <a:p>
            <a:pPr marL="0" indent="0">
              <a:buNone/>
            </a:pPr>
            <a:r>
              <a:rPr lang="de-DE" b="1" dirty="0"/>
              <a:t> </a:t>
            </a:r>
            <a:endParaRPr lang="de-DE" dirty="0"/>
          </a:p>
          <a:p>
            <a:endParaRPr lang="de-DE"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Grafik 4">
            <a:extLst>
              <a:ext uri="{FF2B5EF4-FFF2-40B4-BE49-F238E27FC236}">
                <a16:creationId xmlns:a16="http://schemas.microsoft.com/office/drawing/2014/main" id="{0A0CAB83-934D-46BF-9407-E3924CF691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568" y="3657600"/>
            <a:ext cx="3657530" cy="2055067"/>
          </a:xfrm>
          <a:prstGeom prst="rect">
            <a:avLst/>
          </a:prstGeom>
        </p:spPr>
      </p:pic>
      <p:sp>
        <p:nvSpPr>
          <p:cNvPr id="6" name="Rechteck 5">
            <a:extLst>
              <a:ext uri="{FF2B5EF4-FFF2-40B4-BE49-F238E27FC236}">
                <a16:creationId xmlns:a16="http://schemas.microsoft.com/office/drawing/2014/main" id="{6A08B4CD-23A3-4AA7-B44F-6C9F03E3412C}"/>
              </a:ext>
            </a:extLst>
          </p:cNvPr>
          <p:cNvSpPr/>
          <p:nvPr/>
        </p:nvSpPr>
        <p:spPr>
          <a:xfrm>
            <a:off x="4331157" y="3429000"/>
            <a:ext cx="7616204" cy="2862322"/>
          </a:xfrm>
          <a:prstGeom prst="rect">
            <a:avLst/>
          </a:prstGeom>
        </p:spPr>
        <p:txBody>
          <a:bodyPr wrap="square">
            <a:spAutoFit/>
          </a:bodyPr>
          <a:lstStyle/>
          <a:p>
            <a:pPr algn="ctr"/>
            <a:r>
              <a:rPr lang="de-DE" b="1" u="sng" dirty="0"/>
              <a:t>Globale Strukturen und Prozesse</a:t>
            </a:r>
          </a:p>
          <a:p>
            <a:pPr algn="ctr"/>
            <a:endParaRPr lang="de-DE" b="1" dirty="0"/>
          </a:p>
          <a:p>
            <a:pPr algn="ctr"/>
            <a:r>
              <a:rPr lang="de-DE" dirty="0"/>
              <a:t>Die internationale Friedens- und Sicherheitspolitik - Frieden! Aber wie?</a:t>
            </a:r>
          </a:p>
          <a:p>
            <a:pPr algn="ctr"/>
            <a:r>
              <a:rPr lang="de-DE" dirty="0"/>
              <a:t> </a:t>
            </a:r>
          </a:p>
          <a:p>
            <a:pPr algn="ctr"/>
            <a:r>
              <a:rPr lang="de-DE" dirty="0"/>
              <a:t>Die Entwicklung von UN und NATO – Muss die EU künftig für ihre eigene Sicherheit sorgen?</a:t>
            </a:r>
          </a:p>
          <a:p>
            <a:pPr algn="ctr"/>
            <a:endParaRPr lang="de-DE" dirty="0"/>
          </a:p>
          <a:p>
            <a:pPr algn="ctr"/>
            <a:r>
              <a:rPr lang="de-DE" dirty="0"/>
              <a:t>Deutschland im Spannungsfeld zwischen Freihandel und Protektionismus – Wie schützen wir uns vor den negativen Folgen der Globalisierung?</a:t>
            </a:r>
          </a:p>
          <a:p>
            <a:endParaRPr lang="de-DE" dirty="0"/>
          </a:p>
        </p:txBody>
      </p:sp>
      <p:pic>
        <p:nvPicPr>
          <p:cNvPr id="9" name="Grafik 8" descr="Ein Bild, das Boot, Wasser, Tisch, alt enthält.&#10;&#10;Automatisch generierte Beschreibung">
            <a:extLst>
              <a:ext uri="{FF2B5EF4-FFF2-40B4-BE49-F238E27FC236}">
                <a16:creationId xmlns:a16="http://schemas.microsoft.com/office/drawing/2014/main" id="{0EF965CA-0684-457E-ABFE-7C3BCD2E19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68" y="561787"/>
            <a:ext cx="3398082" cy="2265388"/>
          </a:xfrm>
          <a:prstGeom prst="rect">
            <a:avLst/>
          </a:prstGeom>
        </p:spPr>
      </p:pic>
    </p:spTree>
    <p:extLst>
      <p:ext uri="{BB962C8B-B14F-4D97-AF65-F5344CB8AC3E}">
        <p14:creationId xmlns:p14="http://schemas.microsoft.com/office/powerpoint/2010/main" val="1952307562"/>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14EB7215-47D7-4BFC-9D57-609B6124EB8D}"/>
              </a:ext>
            </a:extLst>
          </p:cNvPr>
          <p:cNvSpPr>
            <a:spLocks noGrp="1"/>
          </p:cNvSpPr>
          <p:nvPr>
            <p:ph idx="1"/>
          </p:nvPr>
        </p:nvSpPr>
        <p:spPr>
          <a:xfrm>
            <a:off x="4286782" y="643466"/>
            <a:ext cx="7583634" cy="5225628"/>
          </a:xfrm>
        </p:spPr>
        <p:txBody>
          <a:bodyPr anchor="ctr">
            <a:normAutofit/>
          </a:bodyPr>
          <a:lstStyle/>
          <a:p>
            <a:endParaRPr lang="de-DE" b="1" dirty="0"/>
          </a:p>
          <a:p>
            <a:pPr marL="0" indent="0" algn="ctr">
              <a:buNone/>
            </a:pPr>
            <a:r>
              <a:rPr lang="de-DE" b="1" dirty="0"/>
              <a:t>Nur wenn ihr euch mit diesen Themen auskennt, könnt ihr wirklich verstehen und einordnen, was um euch herum passiert, wie ihr eure Zukunft aktiv gestalten und wie ihr euch schützen könnt:</a:t>
            </a:r>
          </a:p>
          <a:p>
            <a:pPr algn="ctr"/>
            <a:endParaRPr lang="de-DE" b="1" dirty="0"/>
          </a:p>
          <a:p>
            <a:pPr marL="0" indent="0" algn="ctr">
              <a:buNone/>
            </a:pPr>
            <a:r>
              <a:rPr lang="de-DE" b="1" dirty="0"/>
              <a:t>Wer die politischen Strukturen und Prozesse nicht kennt, fällt leicht     auf Populisten und Rattenfänger herein!</a:t>
            </a:r>
          </a:p>
          <a:p>
            <a:pPr marL="0" indent="0" algn="ctr">
              <a:buNone/>
            </a:pPr>
            <a:endParaRPr lang="de-DE" b="1" dirty="0"/>
          </a:p>
          <a:p>
            <a:pPr marL="0" indent="0" algn="ctr">
              <a:buNone/>
            </a:pPr>
            <a:r>
              <a:rPr lang="de-DE" b="1" dirty="0"/>
              <a:t>Wer die Möglichkeiten und Gefahren der Globalisierung nicht     versteht, ist ein leichtes Opfer für internationale Konzerne!</a:t>
            </a:r>
          </a:p>
          <a:p>
            <a:pPr marL="0" indent="0" algn="ctr">
              <a:buNone/>
            </a:pPr>
            <a:endParaRPr lang="de-DE" b="1" dirty="0"/>
          </a:p>
          <a:p>
            <a:pPr marL="0" indent="0" algn="ctr">
              <a:buNone/>
            </a:pPr>
            <a:r>
              <a:rPr lang="de-DE" b="1" dirty="0"/>
              <a:t>Wer die sozialen Strukturen nicht durchschaut, findet keinen sicheren Platz in der Gesellschaft!</a:t>
            </a:r>
          </a:p>
          <a:p>
            <a:pPr marL="0" indent="0">
              <a:buNone/>
            </a:pPr>
            <a:endParaRPr lang="de-DE" dirty="0"/>
          </a:p>
          <a:p>
            <a:endParaRPr lang="de-DE"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fik 6" descr="Ein Bild, das Zeichnung enthält.&#10;&#10;Automatisch generierte Beschreibung">
            <a:extLst>
              <a:ext uri="{FF2B5EF4-FFF2-40B4-BE49-F238E27FC236}">
                <a16:creationId xmlns:a16="http://schemas.microsoft.com/office/drawing/2014/main" id="{87FC32F2-F873-4327-86E7-3F4298449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08" y="2388637"/>
            <a:ext cx="3783688" cy="1642187"/>
          </a:xfrm>
          <a:prstGeom prst="rect">
            <a:avLst/>
          </a:prstGeom>
        </p:spPr>
      </p:pic>
    </p:spTree>
    <p:extLst>
      <p:ext uri="{BB962C8B-B14F-4D97-AF65-F5344CB8AC3E}">
        <p14:creationId xmlns:p14="http://schemas.microsoft.com/office/powerpoint/2010/main" val="288246591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Rückblick">
  <a:themeElements>
    <a:clrScheme name="Rückblic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ückblic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ückblic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0</TotalTime>
  <Words>425</Words>
  <Application>Microsoft Office PowerPoint</Application>
  <PresentationFormat>Breitbild</PresentationFormat>
  <Paragraphs>70</Paragraphs>
  <Slides>10</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10</vt:i4>
      </vt:variant>
    </vt:vector>
  </HeadingPairs>
  <TitlesOfParts>
    <vt:vector size="13" baseType="lpstr">
      <vt:lpstr>Calibri</vt:lpstr>
      <vt:lpstr>Calibri Light</vt:lpstr>
      <vt:lpstr>Rückblick</vt:lpstr>
      <vt:lpstr>Ein Fach, das dir die Welt erschließt:  Sozialwissenschaften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Sozialwissenschaften  Ein Fach, das dir die Welt erschließt!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Sozialwissenschaften</dc:title>
  <dc:creator>Thomas Breuer</dc:creator>
  <cp:lastModifiedBy>Thomas Breuer</cp:lastModifiedBy>
  <cp:revision>13</cp:revision>
  <dcterms:created xsi:type="dcterms:W3CDTF">2020-04-02T10:50:06Z</dcterms:created>
  <dcterms:modified xsi:type="dcterms:W3CDTF">2020-04-02T12:32:47Z</dcterms:modified>
</cp:coreProperties>
</file>